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2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g"/><Relationship Id="rId3" Type="http://schemas.openxmlformats.org/officeDocument/2006/relationships/image" Target="../media/image5.jpg"/><Relationship Id="rId4" Type="http://schemas.openxmlformats.org/officeDocument/2006/relationships/image" Target="../media/image6.jpg"/><Relationship Id="rId5" Type="http://schemas.openxmlformats.org/officeDocument/2006/relationships/image" Target="../media/image7.jp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jpg"/><Relationship Id="rId3" Type="http://schemas.openxmlformats.org/officeDocument/2006/relationships/image" Target="../media/image9.jpg"/><Relationship Id="rId4" Type="http://schemas.openxmlformats.org/officeDocument/2006/relationships/image" Target="../media/image10.jpg"/><Relationship Id="rId5" Type="http://schemas.openxmlformats.org/officeDocument/2006/relationships/image" Target="../media/image11.jpg"/><Relationship Id="rId6" Type="http://schemas.openxmlformats.org/officeDocument/2006/relationships/image" Target="../media/image12.jpg"/><Relationship Id="rId7" Type="http://schemas.openxmlformats.org/officeDocument/2006/relationships/image" Target="../media/image13.jp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4.jp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71500" y="2880360"/>
            <a:ext cx="4549140" cy="508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3200" b="0" i="0">
                <a:solidFill>
                  <a:srgbClr val="0E1A35"/>
                </a:solidFill>
                <a:latin typeface="Jost Medium"/>
              </a:rPr>
              <a:t>THIRTY FIVE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71500" y="3337559"/>
            <a:ext cx="4549140" cy="3048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800" b="0" i="0">
                <a:solidFill>
                  <a:srgbClr val="9A9A9A"/>
                </a:solidFill>
                <a:latin typeface="Jost Medium"/>
              </a:rPr>
              <a:t>ثيـــــرتي فــــــاييف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71500" y="3896359"/>
            <a:ext cx="4549140" cy="1905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100" b="0" i="0">
                <a:solidFill>
                  <a:srgbClr val="0E1A35"/>
                </a:solidFill>
                <a:latin typeface="Inter"/>
              </a:rPr>
              <a:t>BUSINESS COMPANY PROFILE 2026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71500" y="6261100"/>
            <a:ext cx="2274570" cy="127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800" b="0" i="0">
                <a:solidFill>
                  <a:srgbClr val="9A9A9A"/>
                </a:solidFill>
                <a:latin typeface="Inter"/>
              </a:rPr>
              <a:t>Excellence. Sustainability. Legacy.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846070" y="6261100"/>
            <a:ext cx="2274570" cy="127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800" b="0" i="0">
                <a:solidFill>
                  <a:srgbClr val="9A9A9A"/>
                </a:solidFill>
                <a:latin typeface="Inter"/>
              </a:rPr>
              <a:t>www.thirtyfiveholding.com</a:t>
            </a:r>
          </a:p>
        </p:txBody>
      </p:sp>
      <p:pic>
        <p:nvPicPr>
          <p:cNvPr id="8" name="Picture 7" descr="page-01-01-crop-108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4400" y="0"/>
            <a:ext cx="7467600" cy="685800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6693408" y="685800"/>
            <a:ext cx="2011680" cy="2880360"/>
          </a:xfrm>
          <a:prstGeom prst="rect">
            <a:avLst/>
          </a:prstGeom>
          <a:noFill/>
          <a:ln w="63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8705088" y="1783080"/>
            <a:ext cx="2279904" cy="2743200"/>
          </a:xfrm>
          <a:prstGeom prst="rect">
            <a:avLst/>
          </a:prstGeom>
          <a:noFill/>
          <a:ln w="63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6827520" y="3840480"/>
            <a:ext cx="2011680" cy="2057400"/>
          </a:xfrm>
          <a:prstGeom prst="rect">
            <a:avLst/>
          </a:prstGeom>
          <a:noFill/>
          <a:ln w="63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AFA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52500" y="444500"/>
            <a:ext cx="2286000" cy="2286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90000"/>
              </a:lnSpc>
            </a:pPr>
            <a:r>
              <a:rPr sz="20000" b="0" i="0">
                <a:solidFill>
                  <a:srgbClr val="D7DAE0"/>
                </a:solidFill>
                <a:latin typeface="Jost Medium"/>
              </a:rPr>
              <a:t>“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16479" y="1206500"/>
            <a:ext cx="7559040" cy="49530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35000"/>
              </a:lnSpc>
            </a:pPr>
            <a:r>
              <a:rPr sz="2800" b="0" i="1">
                <a:solidFill>
                  <a:srgbClr val="0E1A35"/>
                </a:solidFill>
                <a:latin typeface="Cormorant Garamond"/>
              </a:rPr>
              <a:t>“Today the Group covers a wide range of industries — including Automotive, Engineering, Manufacturing, Consultancy, Health, IT, and Training.”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71500" y="2880360"/>
            <a:ext cx="4549140" cy="508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3200" b="0" i="0">
                <a:solidFill>
                  <a:srgbClr val="0E1A35"/>
                </a:solidFill>
                <a:latin typeface="Jost Medium"/>
              </a:rPr>
              <a:t>THIRTY FIVE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71500" y="3337559"/>
            <a:ext cx="4549140" cy="3048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800" b="0" i="0">
                <a:solidFill>
                  <a:srgbClr val="9A9A9A"/>
                </a:solidFill>
                <a:latin typeface="Jost Medium"/>
              </a:rPr>
              <a:t>ثيـــــرتي فــــــاييف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71500" y="3896359"/>
            <a:ext cx="4549140" cy="1905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100" b="0" i="0">
                <a:solidFill>
                  <a:srgbClr val="0E1A35"/>
                </a:solidFill>
                <a:latin typeface="Inter"/>
              </a:rPr>
              <a:t>── THANK YOU ──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71500" y="6134100"/>
            <a:ext cx="4549140" cy="127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800" b="0" i="0">
                <a:solidFill>
                  <a:srgbClr val="9A9A9A"/>
                </a:solidFill>
                <a:latin typeface="Inter"/>
              </a:rPr>
              <a:t>Excellence. Sustainability. Legacy.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71500" y="6286500"/>
            <a:ext cx="4549140" cy="127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800" b="0" i="0">
                <a:solidFill>
                  <a:srgbClr val="9A9A9A"/>
                </a:solidFill>
                <a:latin typeface="Inter"/>
              </a:rPr>
              <a:t>www.thirtyfiveholding.com</a:t>
            </a:r>
          </a:p>
        </p:txBody>
      </p:sp>
      <p:pic>
        <p:nvPicPr>
          <p:cNvPr id="8" name="Picture 7" descr="page-01-01-crop-108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4400" y="0"/>
            <a:ext cx="7467600" cy="685800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6693408" y="685800"/>
            <a:ext cx="2011680" cy="2880360"/>
          </a:xfrm>
          <a:prstGeom prst="rect">
            <a:avLst/>
          </a:prstGeom>
          <a:noFill/>
          <a:ln w="63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8705088" y="1783080"/>
            <a:ext cx="2279904" cy="2743200"/>
          </a:xfrm>
          <a:prstGeom prst="rect">
            <a:avLst/>
          </a:prstGeom>
          <a:noFill/>
          <a:ln w="63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6827520" y="3840480"/>
            <a:ext cx="2011680" cy="2057400"/>
          </a:xfrm>
          <a:prstGeom prst="rect">
            <a:avLst/>
          </a:prstGeom>
          <a:noFill/>
          <a:ln w="63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71500" y="825500"/>
            <a:ext cx="228600" cy="127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900" b="1" i="0">
                <a:solidFill>
                  <a:srgbClr val="0E1A35"/>
                </a:solidFill>
                <a:latin typeface="Inter"/>
              </a:rPr>
              <a:t>1.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50900" y="825500"/>
            <a:ext cx="2514600" cy="127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900" b="1" i="0">
                <a:solidFill>
                  <a:srgbClr val="0E1A35"/>
                </a:solidFill>
                <a:latin typeface="Inter"/>
              </a:rPr>
              <a:t>Company Overview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416300" y="825500"/>
            <a:ext cx="635000" cy="127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900" b="0" i="0">
                <a:solidFill>
                  <a:srgbClr val="9A9A9A"/>
                </a:solidFill>
                <a:latin typeface="Inter"/>
              </a:rPr>
              <a:t>03 - 05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71500" y="1054100"/>
            <a:ext cx="228600" cy="127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750" b="0" i="0">
                <a:solidFill>
                  <a:srgbClr val="9A9A9A"/>
                </a:solidFill>
                <a:latin typeface="Inter"/>
              </a:rPr>
              <a:t>1.1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50900" y="1054100"/>
            <a:ext cx="2514600" cy="127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750" b="0" i="0">
                <a:solidFill>
                  <a:srgbClr val="9A9A9A"/>
                </a:solidFill>
                <a:latin typeface="Inter"/>
              </a:rPr>
              <a:t>AL ATTIYA GROUP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416300" y="1054100"/>
            <a:ext cx="635000" cy="127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750" b="0" i="0">
                <a:solidFill>
                  <a:srgbClr val="9A9A9A"/>
                </a:solidFill>
                <a:latin typeface="Inter"/>
              </a:rPr>
              <a:t>03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71500" y="1282700"/>
            <a:ext cx="228600" cy="127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750" b="0" i="0">
                <a:solidFill>
                  <a:srgbClr val="9A9A9A"/>
                </a:solidFill>
                <a:latin typeface="Inter"/>
              </a:rPr>
              <a:t>1.2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50900" y="1282700"/>
            <a:ext cx="2514600" cy="127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750" b="0" i="0">
                <a:solidFill>
                  <a:srgbClr val="9A9A9A"/>
                </a:solidFill>
                <a:latin typeface="Inter"/>
              </a:rPr>
              <a:t>Thirty Five Investment Holding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416300" y="1282700"/>
            <a:ext cx="635000" cy="127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750" b="0" i="0">
                <a:solidFill>
                  <a:srgbClr val="9A9A9A"/>
                </a:solidFill>
                <a:latin typeface="Inter"/>
              </a:rPr>
              <a:t>04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71500" y="1511300"/>
            <a:ext cx="228600" cy="127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750" b="0" i="0">
                <a:solidFill>
                  <a:srgbClr val="9A9A9A"/>
                </a:solidFill>
                <a:latin typeface="Inter"/>
              </a:rPr>
              <a:t>1.3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50900" y="1511300"/>
            <a:ext cx="2514600" cy="127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750" b="0" i="0">
                <a:solidFill>
                  <a:srgbClr val="9A9A9A"/>
                </a:solidFill>
                <a:latin typeface="Inter"/>
              </a:rPr>
              <a:t>Message from the Chairman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416300" y="1511300"/>
            <a:ext cx="635000" cy="127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750" b="0" i="0">
                <a:solidFill>
                  <a:srgbClr val="9A9A9A"/>
                </a:solidFill>
                <a:latin typeface="Inter"/>
              </a:rPr>
              <a:t>05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71500" y="1739900"/>
            <a:ext cx="228600" cy="127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900" b="1" i="0">
                <a:solidFill>
                  <a:srgbClr val="0E1A35"/>
                </a:solidFill>
                <a:latin typeface="Inter"/>
              </a:rPr>
              <a:t>2.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50900" y="1739900"/>
            <a:ext cx="2514600" cy="127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900" b="1" i="0">
                <a:solidFill>
                  <a:srgbClr val="0E1A35"/>
                </a:solidFill>
                <a:latin typeface="Inter"/>
              </a:rPr>
              <a:t>Corporate Values &amp; CSR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416300" y="1739900"/>
            <a:ext cx="635000" cy="127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900" b="0" i="0">
                <a:solidFill>
                  <a:srgbClr val="9A9A9A"/>
                </a:solidFill>
                <a:latin typeface="Inter"/>
              </a:rPr>
              <a:t>07 - 08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71500" y="1968500"/>
            <a:ext cx="228600" cy="127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900" b="1" i="0">
                <a:solidFill>
                  <a:srgbClr val="0E1A35"/>
                </a:solidFill>
                <a:latin typeface="Inter"/>
              </a:rPr>
              <a:t>3.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50900" y="1968500"/>
            <a:ext cx="2514600" cy="127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900" b="1" i="0">
                <a:solidFill>
                  <a:srgbClr val="0E1A35"/>
                </a:solidFill>
                <a:latin typeface="Inter"/>
              </a:rPr>
              <a:t>Affiliations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416300" y="1968500"/>
            <a:ext cx="635000" cy="127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900" b="0" i="0">
                <a:solidFill>
                  <a:srgbClr val="9A9A9A"/>
                </a:solidFill>
                <a:latin typeface="Inter"/>
              </a:rPr>
              <a:t>10 - 12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356100" y="825500"/>
            <a:ext cx="228600" cy="127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900" b="1" i="0">
                <a:solidFill>
                  <a:srgbClr val="0E1A35"/>
                </a:solidFill>
                <a:latin typeface="Inter"/>
              </a:rPr>
              <a:t>4.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635500" y="825500"/>
            <a:ext cx="2514600" cy="127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900" b="1" i="0">
                <a:solidFill>
                  <a:srgbClr val="0E1A35"/>
                </a:solidFill>
                <a:latin typeface="Inter"/>
              </a:rPr>
              <a:t>Mining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200900" y="825500"/>
            <a:ext cx="635000" cy="127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900" b="0" i="0">
                <a:solidFill>
                  <a:srgbClr val="9A9A9A"/>
                </a:solidFill>
                <a:latin typeface="Inter"/>
              </a:rPr>
              <a:t>15 - 32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356100" y="1054100"/>
            <a:ext cx="228600" cy="127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750" b="0" i="0">
                <a:solidFill>
                  <a:srgbClr val="9A9A9A"/>
                </a:solidFill>
                <a:latin typeface="Inter"/>
              </a:rPr>
              <a:t>4.1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635500" y="1054100"/>
            <a:ext cx="2514600" cy="127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750" b="0" i="0">
                <a:solidFill>
                  <a:srgbClr val="9A9A9A"/>
                </a:solidFill>
                <a:latin typeface="Inter"/>
              </a:rPr>
              <a:t>Thirty Five (SL) Limited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200900" y="1054100"/>
            <a:ext cx="635000" cy="127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750" b="0" i="0">
                <a:solidFill>
                  <a:srgbClr val="9A9A9A"/>
                </a:solidFill>
                <a:latin typeface="Inter"/>
              </a:rPr>
              <a:t>16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356100" y="1282700"/>
            <a:ext cx="228600" cy="127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750" b="0" i="0">
                <a:solidFill>
                  <a:srgbClr val="9A9A9A"/>
                </a:solidFill>
                <a:latin typeface="Inter"/>
              </a:rPr>
              <a:t>4.2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635500" y="1282700"/>
            <a:ext cx="2514600" cy="127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750" b="0" i="0">
                <a:solidFill>
                  <a:srgbClr val="9A9A9A"/>
                </a:solidFill>
                <a:latin typeface="Inter"/>
              </a:rPr>
              <a:t>Nmn gold rock africa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200900" y="1282700"/>
            <a:ext cx="635000" cy="127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750" b="0" i="0">
                <a:solidFill>
                  <a:srgbClr val="9A9A9A"/>
                </a:solidFill>
                <a:latin typeface="Inter"/>
              </a:rPr>
              <a:t>17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356100" y="1511300"/>
            <a:ext cx="228600" cy="127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900" b="1" i="0">
                <a:solidFill>
                  <a:srgbClr val="0E1A35"/>
                </a:solidFill>
                <a:latin typeface="Inter"/>
              </a:rPr>
              <a:t>5.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635500" y="1511300"/>
            <a:ext cx="2514600" cy="127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900" b="1" i="0">
                <a:solidFill>
                  <a:srgbClr val="0E1A35"/>
                </a:solidFill>
                <a:latin typeface="Inter"/>
              </a:rPr>
              <a:t>Gold Refinery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200900" y="1511300"/>
            <a:ext cx="635000" cy="127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900" b="0" i="0">
                <a:solidFill>
                  <a:srgbClr val="9A9A9A"/>
                </a:solidFill>
                <a:latin typeface="Inter"/>
              </a:rPr>
              <a:t>33 - 36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356100" y="1739900"/>
            <a:ext cx="228600" cy="127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900" b="1" i="0">
                <a:solidFill>
                  <a:srgbClr val="0E1A35"/>
                </a:solidFill>
                <a:latin typeface="Inter"/>
              </a:rPr>
              <a:t>6.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635500" y="1739900"/>
            <a:ext cx="2514600" cy="127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900" b="1" i="0">
                <a:solidFill>
                  <a:srgbClr val="0E1A35"/>
                </a:solidFill>
                <a:latin typeface="Inter"/>
              </a:rPr>
              <a:t>Banking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200900" y="1739900"/>
            <a:ext cx="635000" cy="127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900" b="0" i="0">
                <a:solidFill>
                  <a:srgbClr val="9A9A9A"/>
                </a:solidFill>
                <a:latin typeface="Inter"/>
              </a:rPr>
              <a:t>37 - 38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356100" y="1968500"/>
            <a:ext cx="228600" cy="127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900" b="1" i="0">
                <a:solidFill>
                  <a:srgbClr val="0E1A35"/>
                </a:solidFill>
                <a:latin typeface="Inter"/>
              </a:rPr>
              <a:t>7.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635500" y="1968500"/>
            <a:ext cx="2514600" cy="127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900" b="1" i="0">
                <a:solidFill>
                  <a:srgbClr val="0E1A35"/>
                </a:solidFill>
                <a:latin typeface="Inter"/>
              </a:rPr>
              <a:t>Agriculture &amp; Food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200900" y="1968500"/>
            <a:ext cx="635000" cy="127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900" b="0" i="0">
                <a:solidFill>
                  <a:srgbClr val="9A9A9A"/>
                </a:solidFill>
                <a:latin typeface="Inter"/>
              </a:rPr>
              <a:t>39 - 43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140700" y="825500"/>
            <a:ext cx="228600" cy="127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900" b="1" i="0">
                <a:solidFill>
                  <a:srgbClr val="0E1A35"/>
                </a:solidFill>
                <a:latin typeface="Inter"/>
              </a:rPr>
              <a:t>8.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420100" y="825500"/>
            <a:ext cx="2514600" cy="127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900" b="1" i="0">
                <a:solidFill>
                  <a:srgbClr val="0E1A35"/>
                </a:solidFill>
                <a:latin typeface="Inter"/>
              </a:rPr>
              <a:t>Real Estate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10985500" y="825500"/>
            <a:ext cx="635000" cy="127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900" b="0" i="0">
                <a:solidFill>
                  <a:srgbClr val="9A9A9A"/>
                </a:solidFill>
                <a:latin typeface="Inter"/>
              </a:rPr>
              <a:t>44 - 54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8140700" y="1054100"/>
            <a:ext cx="228600" cy="127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750" b="0" i="0">
                <a:solidFill>
                  <a:srgbClr val="9A9A9A"/>
                </a:solidFill>
                <a:latin typeface="Inter"/>
              </a:rPr>
              <a:t>8.1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8420100" y="1054100"/>
            <a:ext cx="2514600" cy="127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750" b="0" i="0">
                <a:solidFill>
                  <a:srgbClr val="9A9A9A"/>
                </a:solidFill>
                <a:latin typeface="Inter"/>
              </a:rPr>
              <a:t>DIRO Real Estate Project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0985500" y="1054100"/>
            <a:ext cx="635000" cy="127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750" b="0" i="0">
                <a:solidFill>
                  <a:srgbClr val="9A9A9A"/>
                </a:solidFill>
                <a:latin typeface="Inter"/>
              </a:rPr>
              <a:t>45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8140700" y="1282700"/>
            <a:ext cx="228600" cy="127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750" b="0" i="0">
                <a:solidFill>
                  <a:srgbClr val="9A9A9A"/>
                </a:solidFill>
                <a:latin typeface="Inter"/>
              </a:rPr>
              <a:t>8.2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8420100" y="1282700"/>
            <a:ext cx="2514600" cy="127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750" b="0" i="0">
                <a:solidFill>
                  <a:srgbClr val="9A9A9A"/>
                </a:solidFill>
                <a:latin typeface="Inter"/>
              </a:rPr>
              <a:t>The Bentley Tower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10985500" y="1282700"/>
            <a:ext cx="635000" cy="127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750" b="0" i="0">
                <a:solidFill>
                  <a:srgbClr val="9A9A9A"/>
                </a:solidFill>
                <a:latin typeface="Inter"/>
              </a:rPr>
              <a:t>46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8140700" y="1511300"/>
            <a:ext cx="228600" cy="127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900" b="1" i="0">
                <a:solidFill>
                  <a:srgbClr val="0E1A35"/>
                </a:solidFill>
                <a:latin typeface="Inter"/>
              </a:rPr>
              <a:t>9.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8420100" y="1511300"/>
            <a:ext cx="2514600" cy="127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900" b="1" i="0">
                <a:solidFill>
                  <a:srgbClr val="0E1A35"/>
                </a:solidFill>
                <a:latin typeface="Inter"/>
              </a:rPr>
              <a:t>Healthcare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10985500" y="1511300"/>
            <a:ext cx="635000" cy="127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900" b="0" i="0">
                <a:solidFill>
                  <a:srgbClr val="9A9A9A"/>
                </a:solidFill>
                <a:latin typeface="Inter"/>
              </a:rPr>
              <a:t>55 - 57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8140700" y="1739900"/>
            <a:ext cx="228600" cy="127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900" b="1" i="0">
                <a:solidFill>
                  <a:srgbClr val="0E1A35"/>
                </a:solidFill>
                <a:latin typeface="Inter"/>
              </a:rPr>
              <a:t>10.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8420100" y="1739900"/>
            <a:ext cx="2514600" cy="127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900" b="1" i="0">
                <a:solidFill>
                  <a:srgbClr val="0E1A35"/>
                </a:solidFill>
                <a:latin typeface="Inter"/>
              </a:rPr>
              <a:t>Trading &amp; Global Resources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10985500" y="1739900"/>
            <a:ext cx="635000" cy="127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900" b="0" i="0">
                <a:solidFill>
                  <a:srgbClr val="9A9A9A"/>
                </a:solidFill>
                <a:latin typeface="Inter"/>
              </a:rPr>
              <a:t>58 - 60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8140700" y="1968500"/>
            <a:ext cx="228600" cy="127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900" b="1" i="0">
                <a:solidFill>
                  <a:srgbClr val="0E1A35"/>
                </a:solidFill>
                <a:latin typeface="Inter"/>
              </a:rPr>
              <a:t>11.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8420100" y="1968500"/>
            <a:ext cx="2514600" cy="127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900" b="1" i="0">
                <a:solidFill>
                  <a:srgbClr val="0E1A35"/>
                </a:solidFill>
                <a:latin typeface="Inter"/>
              </a:rPr>
              <a:t>Logistics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10985500" y="1968500"/>
            <a:ext cx="635000" cy="127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900" b="0" i="0">
                <a:solidFill>
                  <a:srgbClr val="9A9A9A"/>
                </a:solidFill>
                <a:latin typeface="Inter"/>
              </a:rPr>
              <a:t>61 - 62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8826500" y="5524500"/>
            <a:ext cx="2794000" cy="508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00000"/>
              </a:lnSpc>
            </a:pPr>
            <a:r>
              <a:rPr sz="2800" b="0" i="0">
                <a:solidFill>
                  <a:srgbClr val="9A9A9A"/>
                </a:solidFill>
                <a:latin typeface="Jost Medium"/>
              </a:rPr>
              <a:t>Contents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571500" y="6350000"/>
            <a:ext cx="10541000" cy="127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800" b="1" i="0">
                <a:solidFill>
                  <a:srgbClr val="0E1A35"/>
                </a:solidFill>
                <a:latin typeface="Inter"/>
              </a:rPr>
              <a:t>Thirty Five | Contents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6096000" y="6350000"/>
            <a:ext cx="5016500" cy="127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750" b="0" i="1">
                <a:solidFill>
                  <a:srgbClr val="9A9A9A"/>
                </a:solidFill>
                <a:latin typeface="Inter"/>
              </a:rPr>
              <a:t>Company Profile 2026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11176000" y="6464300"/>
            <a:ext cx="381000" cy="1905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100" b="0" i="0">
                <a:solidFill>
                  <a:srgbClr val="9A9A9A"/>
                </a:solidFill>
                <a:latin typeface="Inter"/>
              </a:rPr>
              <a:t>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E111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page-15-01-crop-177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E1115">
              <a:alpha val="5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71500" y="4762500"/>
            <a:ext cx="11049000" cy="1524000"/>
          </a:xfrm>
          <a:prstGeom prst="rect">
            <a:avLst/>
          </a:prstGeom>
          <a:noFill/>
        </p:spPr>
        <p:txBody>
          <a:bodyPr wrap="square" anchor="b" lIns="0" rIns="0" tIns="0" bIns="0">
            <a:spAutoFit/>
          </a:bodyPr>
          <a:lstStyle/>
          <a:p>
            <a:pPr algn="l"/>
            <a:r>
              <a:rPr sz="10000" b="0" i="0">
                <a:solidFill>
                  <a:srgbClr val="9A9A9A"/>
                </a:solidFill>
                <a:latin typeface="Jost Medium"/>
              </a:rPr>
              <a:t>MINING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71500" y="571500"/>
            <a:ext cx="5759450" cy="5588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3200" b="0" i="0">
                <a:solidFill>
                  <a:srgbClr val="0E1A35"/>
                </a:solidFill>
                <a:latin typeface="Jost Medium"/>
              </a:rPr>
              <a:t>Nmn gold rock africa limited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71500" y="1054100"/>
            <a:ext cx="5759450" cy="1905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600" b="0" i="0">
                <a:solidFill>
                  <a:srgbClr val="9A9A9A"/>
                </a:solidFill>
                <a:latin typeface="Inter"/>
              </a:rPr>
              <a:t>Mining Project Uganda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71500" y="1562100"/>
            <a:ext cx="5759450" cy="1778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just">
              <a:lnSpc>
                <a:spcPct val="160000"/>
              </a:lnSpc>
            </a:pPr>
            <a:r>
              <a:rPr sz="1000" b="0" i="0">
                <a:solidFill>
                  <a:srgbClr val="0E1A35"/>
                </a:solidFill>
                <a:latin typeface="Inter"/>
              </a:rPr>
              <a:t>Nmn Gold Rock Africa Limited is a company based in Uganda, primarily engaged in mining operations spanning transportation, exploration permits across a wide range of minerals, and the pursuit of exploration projects with the goal of exploitation.</a:t>
            </a:r>
          </a:p>
          <a:p>
            <a:pPr algn="just">
              <a:lnSpc>
                <a:spcPct val="160000"/>
              </a:lnSpc>
            </a:pPr>
            <a:r>
              <a:rPr sz="1000" b="0" i="0">
                <a:solidFill>
                  <a:srgbClr val="0E1A35"/>
                </a:solidFill>
                <a:latin typeface="Inter"/>
              </a:rPr>
              <a:t/>
            </a:r>
          </a:p>
          <a:p>
            <a:pPr algn="just">
              <a:lnSpc>
                <a:spcPct val="160000"/>
              </a:lnSpc>
            </a:pPr>
            <a:r>
              <a:rPr sz="1000" b="0" i="0">
                <a:solidFill>
                  <a:srgbClr val="0E1A35"/>
                </a:solidFill>
                <a:latin typeface="Inter"/>
              </a:rPr>
              <a:t>A key investment in local economic development, contributing to the global supply chain of essential materials.</a:t>
            </a:r>
          </a:p>
        </p:txBody>
      </p:sp>
      <p:pic>
        <p:nvPicPr>
          <p:cNvPr id="6" name="Picture 5" descr="page-17-01-crop-83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65950" y="444500"/>
            <a:ext cx="4654550" cy="558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71500" y="6350000"/>
            <a:ext cx="10541000" cy="127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800" b="1" i="0">
                <a:solidFill>
                  <a:srgbClr val="0E1A35"/>
                </a:solidFill>
                <a:latin typeface="Inter"/>
              </a:rPr>
              <a:t>Thirty Five | Mining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096000" y="6350000"/>
            <a:ext cx="5016500" cy="127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750" b="0" i="1">
                <a:solidFill>
                  <a:srgbClr val="9A9A9A"/>
                </a:solidFill>
                <a:latin typeface="Inter"/>
              </a:rPr>
              <a:t>Company Profile 2026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176000" y="6464300"/>
            <a:ext cx="381000" cy="1905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100" b="0" i="0">
                <a:solidFill>
                  <a:srgbClr val="9A9A9A"/>
                </a:solidFill>
                <a:latin typeface="Inter"/>
              </a:rPr>
              <a:t>17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71500" y="571500"/>
            <a:ext cx="5759450" cy="5588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3200" b="0" i="0">
                <a:solidFill>
                  <a:srgbClr val="0E1A35"/>
                </a:solidFill>
                <a:latin typeface="Jost Medium"/>
              </a:rPr>
              <a:t>Nmn Gold Rock Africa Limited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71500" y="1054100"/>
            <a:ext cx="5759450" cy="254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600" b="0" i="0">
                <a:solidFill>
                  <a:srgbClr val="9A9A9A"/>
                </a:solidFill>
                <a:latin typeface="Inter"/>
              </a:rPr>
              <a:t>Gold mining operations in Uganda spanning transportation, exploration permits and concession acquisition.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71500" y="1555750"/>
            <a:ext cx="2540000" cy="203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800" b="1" i="0">
                <a:solidFill>
                  <a:srgbClr val="0E1A35"/>
                </a:solidFill>
                <a:latin typeface="Inter"/>
              </a:rPr>
              <a:t>⌖  Uganda</a:t>
            </a:r>
          </a:p>
        </p:txBody>
      </p:sp>
      <p:sp>
        <p:nvSpPr>
          <p:cNvPr id="6" name="Rectangle 5"/>
          <p:cNvSpPr/>
          <p:nvPr/>
        </p:nvSpPr>
        <p:spPr>
          <a:xfrm>
            <a:off x="1841500" y="1562100"/>
            <a:ext cx="741045" cy="177800"/>
          </a:xfrm>
          <a:prstGeom prst="rect">
            <a:avLst/>
          </a:prstGeom>
          <a:solidFill>
            <a:srgbClr val="1F3A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841500" y="1555750"/>
            <a:ext cx="741045" cy="1778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700" b="0" i="0">
                <a:solidFill>
                  <a:srgbClr val="FFFFFF"/>
                </a:solidFill>
                <a:latin typeface="Inter"/>
              </a:rPr>
              <a:t>OPERATIONAL</a:t>
            </a:r>
          </a:p>
        </p:txBody>
      </p:sp>
      <p:sp>
        <p:nvSpPr>
          <p:cNvPr id="8" name="Rectangle 7"/>
          <p:cNvSpPr/>
          <p:nvPr/>
        </p:nvSpPr>
        <p:spPr>
          <a:xfrm>
            <a:off x="2658745" y="1562100"/>
            <a:ext cx="398780" cy="177800"/>
          </a:xfrm>
          <a:prstGeom prst="rect">
            <a:avLst/>
          </a:prstGeom>
          <a:solidFill>
            <a:srgbClr val="FFFFFF"/>
          </a:solidFill>
          <a:ln w="9525">
            <a:solidFill>
              <a:srgbClr val="0E1A3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658745" y="1555750"/>
            <a:ext cx="398780" cy="1778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700" b="0" i="0">
                <a:solidFill>
                  <a:srgbClr val="0E1A35"/>
                </a:solidFill>
                <a:latin typeface="Inter"/>
              </a:rPr>
              <a:t>CORE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71500" y="1968500"/>
            <a:ext cx="5759450" cy="1524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just">
              <a:lnSpc>
                <a:spcPct val="160000"/>
              </a:lnSpc>
            </a:pPr>
            <a:r>
              <a:rPr sz="1000" b="0" i="0">
                <a:solidFill>
                  <a:srgbClr val="0E1A35"/>
                </a:solidFill>
                <a:latin typeface="Inter"/>
              </a:rPr>
              <a:t>Key investment in local economic development that contributes to the global supply chain of essential materials.</a:t>
            </a:r>
          </a:p>
        </p:txBody>
      </p:sp>
      <p:pic>
        <p:nvPicPr>
          <p:cNvPr id="11" name="Picture 10" descr="page-17-01-crop-83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65950" y="444500"/>
            <a:ext cx="4654550" cy="55880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571500" y="6350000"/>
            <a:ext cx="10541000" cy="127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800" b="1" i="0">
                <a:solidFill>
                  <a:srgbClr val="0E1A35"/>
                </a:solidFill>
                <a:latin typeface="Inter"/>
              </a:rPr>
              <a:t>Thirty Five | Mining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096000" y="6350000"/>
            <a:ext cx="5016500" cy="127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750" b="0" i="1">
                <a:solidFill>
                  <a:srgbClr val="9A9A9A"/>
                </a:solidFill>
                <a:latin typeface="Inter"/>
              </a:rPr>
              <a:t>Company Profile 2026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176000" y="6464300"/>
            <a:ext cx="381000" cy="1905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100" b="0" i="0">
                <a:solidFill>
                  <a:srgbClr val="9A9A9A"/>
                </a:solidFill>
                <a:latin typeface="Inter"/>
              </a:rPr>
              <a:t>17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71500" y="444500"/>
            <a:ext cx="5759450" cy="5588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3200" b="0" i="0">
                <a:solidFill>
                  <a:srgbClr val="0E1A35"/>
                </a:solidFill>
                <a:latin typeface="Jost Medium"/>
              </a:rPr>
              <a:t>KBM Foodstuff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71500" y="927100"/>
            <a:ext cx="5759450" cy="1905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600" b="0" i="0">
                <a:solidFill>
                  <a:srgbClr val="9A9A9A"/>
                </a:solidFill>
                <a:latin typeface="Inter"/>
              </a:rPr>
              <a:t>Food &amp; Vegetables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71500" y="1435100"/>
            <a:ext cx="5759450" cy="1778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60000"/>
              </a:lnSpc>
            </a:pPr>
            <a:r>
              <a:rPr sz="1000" b="0" i="0">
                <a:solidFill>
                  <a:srgbClr val="0E1A35"/>
                </a:solidFill>
                <a:latin typeface="Inter"/>
              </a:rPr>
              <a:t>•  Aligned with Qatar National Vision 2030</a:t>
            </a:r>
          </a:p>
          <a:p>
            <a:pPr algn="l">
              <a:lnSpc>
                <a:spcPct val="160000"/>
              </a:lnSpc>
            </a:pPr>
            <a:r>
              <a:rPr sz="1000" b="0" i="0">
                <a:solidFill>
                  <a:srgbClr val="0E1A35"/>
                </a:solidFill>
                <a:latin typeface="Inter"/>
              </a:rPr>
              <a:t>•  Fresh-cut vegetables, juices, ready-to-eat salads</a:t>
            </a:r>
          </a:p>
          <a:p>
            <a:pPr algn="l">
              <a:lnSpc>
                <a:spcPct val="160000"/>
              </a:lnSpc>
            </a:pPr>
            <a:r>
              <a:rPr sz="1000" b="0" i="0">
                <a:solidFill>
                  <a:srgbClr val="0E1A35"/>
                </a:solidFill>
                <a:latin typeface="Inter"/>
              </a:rPr>
              <a:t>•  70% of products acquired fresh by air via company farms</a:t>
            </a:r>
          </a:p>
          <a:p>
            <a:pPr algn="l">
              <a:lnSpc>
                <a:spcPct val="160000"/>
              </a:lnSpc>
            </a:pPr>
            <a:r>
              <a:rPr sz="1000" b="0" i="0">
                <a:solidFill>
                  <a:srgbClr val="0E1A35"/>
                </a:solidFill>
                <a:latin typeface="Inter"/>
              </a:rPr>
              <a:t>•  Premium quality at a competitive price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71500" y="6032500"/>
            <a:ext cx="5759450" cy="127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800" b="0" i="0">
                <a:solidFill>
                  <a:srgbClr val="9A9A9A"/>
                </a:solidFill>
                <a:latin typeface="Inter"/>
              </a:rPr>
              <a:t>KBM · Khalid Bin Mohd. F&amp;V (W.L.L.)</a:t>
            </a:r>
          </a:p>
        </p:txBody>
      </p:sp>
      <p:pic>
        <p:nvPicPr>
          <p:cNvPr id="7" name="Picture 6" descr="page-41-01-crop-83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65950" y="444500"/>
            <a:ext cx="2301875" cy="2768600"/>
          </a:xfrm>
          <a:prstGeom prst="rect">
            <a:avLst/>
          </a:prstGeom>
        </p:spPr>
      </p:pic>
      <p:pic>
        <p:nvPicPr>
          <p:cNvPr id="8" name="Picture 7" descr="page-41-02-crop-83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18625" y="444500"/>
            <a:ext cx="2301875" cy="2768600"/>
          </a:xfrm>
          <a:prstGeom prst="rect">
            <a:avLst/>
          </a:prstGeom>
        </p:spPr>
      </p:pic>
      <p:pic>
        <p:nvPicPr>
          <p:cNvPr id="9" name="Picture 8" descr="page-41-03-crop-831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65950" y="3263900"/>
            <a:ext cx="2301875" cy="2768600"/>
          </a:xfrm>
          <a:prstGeom prst="rect">
            <a:avLst/>
          </a:prstGeom>
        </p:spPr>
      </p:pic>
      <p:pic>
        <p:nvPicPr>
          <p:cNvPr id="10" name="Picture 9" descr="page-41-04-crop-831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18625" y="3263900"/>
            <a:ext cx="2301875" cy="27686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571500" y="6350000"/>
            <a:ext cx="10541000" cy="127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800" b="1" i="0">
                <a:solidFill>
                  <a:srgbClr val="0E1A35"/>
                </a:solidFill>
                <a:latin typeface="Inter"/>
              </a:rPr>
              <a:t>Thirty Five | Agriculture, Food &amp; Sweets Production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096000" y="6350000"/>
            <a:ext cx="5016500" cy="127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750" b="0" i="1">
                <a:solidFill>
                  <a:srgbClr val="9A9A9A"/>
                </a:solidFill>
                <a:latin typeface="Inter"/>
              </a:rPr>
              <a:t>Company Profile 2026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1176000" y="6464300"/>
            <a:ext cx="381000" cy="1905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100" b="0" i="0">
                <a:solidFill>
                  <a:srgbClr val="9A9A9A"/>
                </a:solidFill>
                <a:latin typeface="Inter"/>
              </a:rPr>
              <a:t>41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71500" y="444500"/>
            <a:ext cx="5759450" cy="5588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3200" b="0" i="0">
                <a:solidFill>
                  <a:srgbClr val="0E1A35"/>
                </a:solidFill>
                <a:latin typeface="Jost Medium"/>
              </a:rPr>
              <a:t>Anka Yumurta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71500" y="927100"/>
            <a:ext cx="5759450" cy="1905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600" b="0" i="0">
                <a:solidFill>
                  <a:srgbClr val="9A9A9A"/>
                </a:solidFill>
                <a:latin typeface="Inter"/>
              </a:rPr>
              <a:t>Egg Production / Agriculture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71500" y="1435100"/>
            <a:ext cx="5759450" cy="1778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just">
              <a:lnSpc>
                <a:spcPct val="160000"/>
              </a:lnSpc>
            </a:pPr>
            <a:r>
              <a:rPr sz="1000" b="0" i="0">
                <a:solidFill>
                  <a:srgbClr val="0E1A35"/>
                </a:solidFill>
                <a:latin typeface="Inter"/>
              </a:rPr>
              <a:t>Anka Yumurta is located in Ankara, Turkey. Primary production: eggs. Five years of serving customers across the region with the highest-quality, safest eggs in the most efficient way possible.</a:t>
            </a:r>
          </a:p>
        </p:txBody>
      </p:sp>
      <p:pic>
        <p:nvPicPr>
          <p:cNvPr id="6" name="Picture 5" descr="page-40-01-crop-125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65950" y="444500"/>
            <a:ext cx="2301875" cy="1828800"/>
          </a:xfrm>
          <a:prstGeom prst="rect">
            <a:avLst/>
          </a:prstGeom>
        </p:spPr>
      </p:pic>
      <p:pic>
        <p:nvPicPr>
          <p:cNvPr id="7" name="Picture 6" descr="page-40-02-crop-1258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18625" y="444500"/>
            <a:ext cx="2301875" cy="1828800"/>
          </a:xfrm>
          <a:prstGeom prst="rect">
            <a:avLst/>
          </a:prstGeom>
        </p:spPr>
      </p:pic>
      <p:pic>
        <p:nvPicPr>
          <p:cNvPr id="8" name="Picture 7" descr="page-40-03-crop-1258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65950" y="2324100"/>
            <a:ext cx="2301875" cy="1828800"/>
          </a:xfrm>
          <a:prstGeom prst="rect">
            <a:avLst/>
          </a:prstGeom>
        </p:spPr>
      </p:pic>
      <p:pic>
        <p:nvPicPr>
          <p:cNvPr id="9" name="Picture 8" descr="page-40-04-crop-1258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18625" y="2324100"/>
            <a:ext cx="2301875" cy="1828800"/>
          </a:xfrm>
          <a:prstGeom prst="rect">
            <a:avLst/>
          </a:prstGeom>
        </p:spPr>
      </p:pic>
      <p:pic>
        <p:nvPicPr>
          <p:cNvPr id="10" name="Picture 9" descr="page-40-05-crop-1258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65950" y="4203700"/>
            <a:ext cx="2301875" cy="1828800"/>
          </a:xfrm>
          <a:prstGeom prst="rect">
            <a:avLst/>
          </a:prstGeom>
        </p:spPr>
      </p:pic>
      <p:pic>
        <p:nvPicPr>
          <p:cNvPr id="11" name="Picture 10" descr="page-40-06-crop-1258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318625" y="4203700"/>
            <a:ext cx="2301875" cy="18288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571500" y="6350000"/>
            <a:ext cx="10541000" cy="127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800" b="1" i="0">
                <a:solidFill>
                  <a:srgbClr val="0E1A35"/>
                </a:solidFill>
                <a:latin typeface="Inter"/>
              </a:rPr>
              <a:t>Thirty Five | Agriculture, Food &amp; Sweets Production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096000" y="6350000"/>
            <a:ext cx="5016500" cy="127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750" b="0" i="1">
                <a:solidFill>
                  <a:srgbClr val="9A9A9A"/>
                </a:solidFill>
                <a:latin typeface="Inter"/>
              </a:rPr>
              <a:t>Company Profile 2026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176000" y="6464300"/>
            <a:ext cx="381000" cy="1905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100" b="0" i="0">
                <a:solidFill>
                  <a:srgbClr val="9A9A9A"/>
                </a:solidFill>
                <a:latin typeface="Inter"/>
              </a:rPr>
              <a:t>40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71500" y="444500"/>
            <a:ext cx="6864350" cy="5588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3200" b="0" i="0">
                <a:solidFill>
                  <a:srgbClr val="0E1A35"/>
                </a:solidFill>
                <a:latin typeface="Jost Medium"/>
              </a:rPr>
              <a:t>The Bentley Tower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71500" y="927100"/>
            <a:ext cx="6864350" cy="1905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600" b="0" i="0">
                <a:solidFill>
                  <a:srgbClr val="9A9A9A"/>
                </a:solidFill>
                <a:latin typeface="Inter"/>
              </a:rPr>
              <a:t>Hotel, Resident &amp; Retail / Qatar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71500" y="1435100"/>
            <a:ext cx="6864350" cy="5588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just">
              <a:lnSpc>
                <a:spcPct val="160000"/>
              </a:lnSpc>
            </a:pPr>
            <a:r>
              <a:rPr sz="1000" b="0" i="0">
                <a:solidFill>
                  <a:srgbClr val="0E1A35"/>
                </a:solidFill>
                <a:latin typeface="Inter"/>
              </a:rPr>
              <a:t>Highest quality materials, attention to detail, elegant design with the spirit of luxury. The Bentley Tower introduces an innovative high-rise residential concept.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71500" y="2095500"/>
            <a:ext cx="6864350" cy="152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900" b="1" i="0">
                <a:solidFill>
                  <a:srgbClr val="0E1A35"/>
                </a:solidFill>
                <a:latin typeface="Inter"/>
              </a:rPr>
              <a:t>THE BENTLEY TOWER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71500" y="2286000"/>
            <a:ext cx="6864350" cy="1524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60000"/>
              </a:lnSpc>
            </a:pPr>
            <a:r>
              <a:rPr sz="800" b="0" i="0">
                <a:solidFill>
                  <a:srgbClr val="0E1A35"/>
                </a:solidFill>
                <a:latin typeface="Inter"/>
              </a:rPr>
              <a:t>•  432 Apartments</a:t>
            </a:r>
          </a:p>
          <a:p>
            <a:pPr algn="l">
              <a:lnSpc>
                <a:spcPct val="160000"/>
              </a:lnSpc>
            </a:pPr>
            <a:r>
              <a:rPr sz="800" b="0" i="0">
                <a:solidFill>
                  <a:srgbClr val="0E1A35"/>
                </a:solidFill>
                <a:latin typeface="Inter"/>
              </a:rPr>
              <a:t>•  286 Junior Suites · 1-Bedroom</a:t>
            </a:r>
          </a:p>
          <a:p>
            <a:pPr algn="l">
              <a:lnSpc>
                <a:spcPct val="160000"/>
              </a:lnSpc>
            </a:pPr>
            <a:r>
              <a:rPr sz="800" b="0" i="0">
                <a:solidFill>
                  <a:srgbClr val="0E1A35"/>
                </a:solidFill>
                <a:latin typeface="Inter"/>
              </a:rPr>
              <a:t>•  140 Executive Suites · 2-Bedroom</a:t>
            </a:r>
          </a:p>
          <a:p>
            <a:pPr algn="l">
              <a:lnSpc>
                <a:spcPct val="160000"/>
              </a:lnSpc>
            </a:pPr>
            <a:r>
              <a:rPr sz="800" b="0" i="0">
                <a:solidFill>
                  <a:srgbClr val="0E1A35"/>
                </a:solidFill>
                <a:latin typeface="Inter"/>
              </a:rPr>
              <a:t>•  5 Royal Suites · 3-Bedroom</a:t>
            </a:r>
          </a:p>
          <a:p>
            <a:pPr algn="l">
              <a:lnSpc>
                <a:spcPct val="160000"/>
              </a:lnSpc>
            </a:pPr>
            <a:r>
              <a:rPr sz="800" b="0" i="0">
                <a:solidFill>
                  <a:srgbClr val="0E1A35"/>
                </a:solidFill>
                <a:latin typeface="Inter"/>
              </a:rPr>
              <a:t>•  Spa, Gym, Clubhouse</a:t>
            </a:r>
          </a:p>
          <a:p>
            <a:pPr algn="l">
              <a:lnSpc>
                <a:spcPct val="160000"/>
              </a:lnSpc>
            </a:pPr>
            <a:r>
              <a:rPr sz="800" b="0" i="0">
                <a:solidFill>
                  <a:srgbClr val="0E1A35"/>
                </a:solidFill>
                <a:latin typeface="Inter"/>
              </a:rPr>
              <a:t>•  Lower-roof outdoor 206 sqm pool</a:t>
            </a:r>
          </a:p>
        </p:txBody>
      </p:sp>
      <p:pic>
        <p:nvPicPr>
          <p:cNvPr id="8" name="Picture 7" descr="page-46-04-crop-63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0850" y="444500"/>
            <a:ext cx="3549650" cy="55880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71500" y="6350000"/>
            <a:ext cx="10541000" cy="127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800" b="1" i="0">
                <a:solidFill>
                  <a:srgbClr val="0E1A35"/>
                </a:solidFill>
                <a:latin typeface="Inter"/>
              </a:rPr>
              <a:t>Thirty Five | Real Estate &amp; Infrastructure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096000" y="6350000"/>
            <a:ext cx="5016500" cy="127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750" b="0" i="1">
                <a:solidFill>
                  <a:srgbClr val="9A9A9A"/>
                </a:solidFill>
                <a:latin typeface="Inter"/>
              </a:rPr>
              <a:t>Company Profile 2026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176000" y="6464300"/>
            <a:ext cx="381000" cy="1905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100" b="0" i="0">
                <a:solidFill>
                  <a:srgbClr val="9A9A9A"/>
                </a:solidFill>
                <a:latin typeface="Inter"/>
              </a:rPr>
              <a:t>46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571500" y="444500"/>
            <a:ext cx="11049000" cy="3282950"/>
          </a:xfrm>
          <a:prstGeom prst="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4799330" y="1359535"/>
            <a:ext cx="825500" cy="139700"/>
          </a:xfrm>
          <a:prstGeom prst="rect">
            <a:avLst/>
          </a:prstGeom>
          <a:solidFill>
            <a:srgbClr val="1F3A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799330" y="1359535"/>
            <a:ext cx="825500" cy="1397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700" b="0" i="0">
                <a:solidFill>
                  <a:srgbClr val="F5F5F5"/>
                </a:solidFill>
                <a:latin typeface="Jost Medium"/>
              </a:rPr>
              <a:t>UNITED KINGDOM</a:t>
            </a:r>
          </a:p>
        </p:txBody>
      </p:sp>
      <p:sp>
        <p:nvSpPr>
          <p:cNvPr id="6" name="Rectangle 5"/>
          <p:cNvSpPr/>
          <p:nvPr/>
        </p:nvSpPr>
        <p:spPr>
          <a:xfrm>
            <a:off x="6235700" y="1687830"/>
            <a:ext cx="825500" cy="139700"/>
          </a:xfrm>
          <a:prstGeom prst="rect">
            <a:avLst/>
          </a:prstGeom>
          <a:solidFill>
            <a:srgbClr val="1F3A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235700" y="1687830"/>
            <a:ext cx="825500" cy="1397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700" b="0" i="0">
                <a:solidFill>
                  <a:srgbClr val="F5F5F5"/>
                </a:solidFill>
                <a:latin typeface="Jost Medium"/>
              </a:rPr>
              <a:t>TURKEY</a:t>
            </a:r>
          </a:p>
        </p:txBody>
      </p:sp>
      <p:sp>
        <p:nvSpPr>
          <p:cNvPr id="8" name="Rectangle 7"/>
          <p:cNvSpPr/>
          <p:nvPr/>
        </p:nvSpPr>
        <p:spPr>
          <a:xfrm>
            <a:off x="8224520" y="2344420"/>
            <a:ext cx="825500" cy="139700"/>
          </a:xfrm>
          <a:prstGeom prst="rect">
            <a:avLst/>
          </a:prstGeom>
          <a:solidFill>
            <a:srgbClr val="1F3A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224520" y="2344420"/>
            <a:ext cx="825500" cy="1397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700" b="0" i="0">
                <a:solidFill>
                  <a:srgbClr val="F5F5F5"/>
                </a:solidFill>
                <a:latin typeface="Jost Medium"/>
              </a:rPr>
              <a:t>SINGAPORE</a:t>
            </a:r>
          </a:p>
        </p:txBody>
      </p:sp>
      <p:sp>
        <p:nvSpPr>
          <p:cNvPr id="10" name="Rectangle 9"/>
          <p:cNvSpPr/>
          <p:nvPr/>
        </p:nvSpPr>
        <p:spPr>
          <a:xfrm>
            <a:off x="5683250" y="2016125"/>
            <a:ext cx="825500" cy="139700"/>
          </a:xfrm>
          <a:prstGeom prst="rect">
            <a:avLst/>
          </a:prstGeom>
          <a:solidFill>
            <a:srgbClr val="0E111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683250" y="2016125"/>
            <a:ext cx="825500" cy="1397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700" b="0" i="0">
                <a:solidFill>
                  <a:srgbClr val="F5F5F5"/>
                </a:solidFill>
                <a:latin typeface="Jost Medium"/>
              </a:rPr>
              <a:t>QATAR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71500" y="3879850"/>
            <a:ext cx="1905000" cy="762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3600" b="0" i="0">
                <a:solidFill>
                  <a:srgbClr val="0E1A35"/>
                </a:solidFill>
                <a:latin typeface="Jost Medium"/>
              </a:rPr>
              <a:t>Since 1985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730500" y="4070350"/>
            <a:ext cx="8763000" cy="508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000" b="0" i="0">
                <a:solidFill>
                  <a:srgbClr val="0E1A35"/>
                </a:solidFill>
                <a:latin typeface="Inter"/>
              </a:rPr>
              <a:t>Thirty Five — a second-generation business organization growing horizontally and vertically, expanding in diversified sectors and regions of the world.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71500" y="6350000"/>
            <a:ext cx="10541000" cy="127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800" b="1" i="0">
                <a:solidFill>
                  <a:srgbClr val="0E1A35"/>
                </a:solidFill>
                <a:latin typeface="Inter"/>
              </a:rPr>
              <a:t>Thirty Five | Company Overview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096000" y="6350000"/>
            <a:ext cx="5016500" cy="127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750" b="0" i="1">
                <a:solidFill>
                  <a:srgbClr val="9A9A9A"/>
                </a:solidFill>
                <a:latin typeface="Inter"/>
              </a:rPr>
              <a:t>Company Profile 2026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1176000" y="6464300"/>
            <a:ext cx="381000" cy="1905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100" b="0" i="0">
                <a:solidFill>
                  <a:srgbClr val="9A9A9A"/>
                </a:solidFill>
                <a:latin typeface="Inter"/>
              </a:rPr>
              <a:t>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